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64" r:id="rId6"/>
    <p:sldId id="266" r:id="rId7"/>
    <p:sldId id="268" r:id="rId8"/>
    <p:sldId id="270" r:id="rId9"/>
    <p:sldId id="272" r:id="rId10"/>
    <p:sldId id="274" r:id="rId11"/>
    <p:sldId id="276" r:id="rId12"/>
    <p:sldId id="278" r:id="rId13"/>
    <p:sldId id="280" r:id="rId14"/>
    <p:sldId id="282" r:id="rId15"/>
    <p:sldId id="284" r:id="rId16"/>
    <p:sldId id="286" r:id="rId17"/>
    <p:sldId id="288" r:id="rId18"/>
    <p:sldId id="290" r:id="rId19"/>
    <p:sldId id="292" r:id="rId20"/>
    <p:sldId id="294" r:id="rId21"/>
    <p:sldId id="296" r:id="rId22"/>
    <p:sldId id="298" r:id="rId23"/>
    <p:sldId id="300" r:id="rId24"/>
    <p:sldId id="302" r:id="rId25"/>
    <p:sldId id="304" r:id="rId26"/>
    <p:sldId id="30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96" y="-7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 do título do Modelo Global</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 do subtítulo do modelo global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idx="1"/>
          </p:nvPr>
        </p:nvSpPr>
        <p:spPr/>
        <p:txBody>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 de texto do modelo global</a:t>
            </a:r>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Marcador de Posição da Data 6"/>
          <p:cNvSpPr>
            <a:spLocks noGrp="1"/>
          </p:cNvSpPr>
          <p:nvPr>
            <p:ph type="dt" sz="half" idx="10"/>
          </p:nvPr>
        </p:nvSpPr>
        <p:spPr/>
        <p:txBody>
          <a:bodyPr/>
          <a:lstStyle/>
          <a:p>
            <a:fld id="{A4A3E61B-3AB3-490F-90D4-269C8A444AE7}" type="datetimeFigureOut">
              <a:rPr lang="en-US" smtClean="0"/>
              <a:pPr/>
              <a:t>11/7/2018</a:t>
            </a:fld>
            <a:endParaRPr lang="en-US"/>
          </a:p>
        </p:txBody>
      </p:sp>
      <p:sp>
        <p:nvSpPr>
          <p:cNvPr id="8" name="Marcador de Posição do Rodapé 7"/>
          <p:cNvSpPr>
            <a:spLocks noGrp="1"/>
          </p:cNvSpPr>
          <p:nvPr>
            <p:ph type="ftr" sz="quarter" idx="11"/>
          </p:nvPr>
        </p:nvSpPr>
        <p:spPr/>
        <p:txBody>
          <a:bodyPr/>
          <a:lstStyle/>
          <a:p>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a Data 2"/>
          <p:cNvSpPr>
            <a:spLocks noGrp="1"/>
          </p:cNvSpPr>
          <p:nvPr>
            <p:ph type="dt" sz="half" idx="10"/>
          </p:nvPr>
        </p:nvSpPr>
        <p:spPr/>
        <p:txBody>
          <a:bodyPr/>
          <a:lstStyle/>
          <a:p>
            <a:fld id="{A4A3E61B-3AB3-490F-90D4-269C8A444AE7}" type="datetimeFigureOut">
              <a:rPr lang="en-US" smtClean="0"/>
              <a:pPr/>
              <a:t>11/7/2018</a:t>
            </a:fld>
            <a:endParaRPr lang="en-US"/>
          </a:p>
        </p:txBody>
      </p:sp>
      <p:sp>
        <p:nvSpPr>
          <p:cNvPr id="4" name="Marcador de Posição do Rodapé 3"/>
          <p:cNvSpPr>
            <a:spLocks noGrp="1"/>
          </p:cNvSpPr>
          <p:nvPr>
            <p:ph type="ftr" sz="quarter" idx="11"/>
          </p:nvPr>
        </p:nvSpPr>
        <p:spPr/>
        <p:txBody>
          <a:bodyPr/>
          <a:lstStyle/>
          <a:p>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4A3E61B-3AB3-490F-90D4-269C8A444AE7}" type="datetimeFigureOut">
              <a:rPr lang="en-US" smtClean="0"/>
              <a:pPr/>
              <a:t>11/7/2018</a:t>
            </a:fld>
            <a:endParaRPr lang="en-US"/>
          </a:p>
        </p:txBody>
      </p:sp>
      <p:sp>
        <p:nvSpPr>
          <p:cNvPr id="3" name="Marcador de Posição do Rodapé 2"/>
          <p:cNvSpPr>
            <a:spLocks noGrp="1"/>
          </p:cNvSpPr>
          <p:nvPr>
            <p:ph type="ftr" sz="quarter" idx="11"/>
          </p:nvPr>
        </p:nvSpPr>
        <p:spPr/>
        <p:txBody>
          <a:bodyPr/>
          <a:lstStyle/>
          <a:p>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 do título do Modelo Global</a:t>
            </a:r>
            <a:endParaRPr lang="en-US"/>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 do título do Modelo Global</a:t>
            </a:r>
            <a:endParaRPr lang="en-US"/>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5C66F-FC7B-4C52-931F-EAABACA1CBD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349500"/>
            <a:ext cx="7772400" cy="1250950"/>
          </a:xfrm>
        </p:spPr>
        <p:txBody>
          <a:bodyPr>
            <a:normAutofit fontScale="90000"/>
          </a:bodyPr>
          <a:lstStyle/>
          <a:p>
            <a:pPr eaLnBrk="1" hangingPunct="1"/>
            <a:r>
              <a:rPr lang="en-GB" b="1" dirty="0" smtClean="0"/>
              <a:t>Marx, Engels, Lenin: a view on </a:t>
            </a:r>
            <a:r>
              <a:rPr lang="en-GB" b="1" dirty="0" smtClean="0"/>
              <a:t>Education</a:t>
            </a:r>
            <a:r>
              <a:rPr lang="en-GB" dirty="0" smtClean="0"/>
              <a:t> </a:t>
            </a:r>
            <a:endParaRPr lang="en-US" dirty="0" smtClean="0"/>
          </a:p>
        </p:txBody>
      </p:sp>
      <p:sp>
        <p:nvSpPr>
          <p:cNvPr id="2051" name="Rectangle 3"/>
          <p:cNvSpPr>
            <a:spLocks noGrp="1" noChangeArrowheads="1"/>
          </p:cNvSpPr>
          <p:nvPr>
            <p:ph type="subTitle" idx="1"/>
          </p:nvPr>
        </p:nvSpPr>
        <p:spPr>
          <a:xfrm>
            <a:off x="971550" y="3933825"/>
            <a:ext cx="7488238" cy="2447925"/>
          </a:xfrm>
        </p:spPr>
        <p:txBody>
          <a:bodyPr/>
          <a:lstStyle/>
          <a:p>
            <a:pPr algn="l" eaLnBrk="1" hangingPunct="1">
              <a:lnSpc>
                <a:spcPct val="80000"/>
              </a:lnSpc>
            </a:pPr>
            <a:r>
              <a:rPr lang="pt-PT" b="1" dirty="0" smtClean="0"/>
              <a:t>     </a:t>
            </a:r>
            <a:r>
              <a:rPr lang="pt-PT" b="1" dirty="0" err="1" smtClean="0">
                <a:solidFill>
                  <a:schemeClr val="tx1"/>
                </a:solidFill>
                <a:latin typeface="+mj-lt"/>
                <a:cs typeface="Times New Roman" pitchFamily="18" charset="0"/>
              </a:rPr>
              <a:t>History</a:t>
            </a:r>
            <a:r>
              <a:rPr lang="pt-PT" b="1" dirty="0" smtClean="0">
                <a:solidFill>
                  <a:schemeClr val="tx1"/>
                </a:solidFill>
                <a:latin typeface="+mj-lt"/>
                <a:cs typeface="Times New Roman" pitchFamily="18" charset="0"/>
              </a:rPr>
              <a:t> </a:t>
            </a:r>
            <a:r>
              <a:rPr lang="pt-PT" b="1" dirty="0" err="1" smtClean="0">
                <a:solidFill>
                  <a:schemeClr val="tx1"/>
                </a:solidFill>
                <a:latin typeface="+mj-lt"/>
                <a:cs typeface="Times New Roman" pitchFamily="18" charset="0"/>
              </a:rPr>
              <a:t>and</a:t>
            </a:r>
            <a:r>
              <a:rPr lang="pt-PT" b="1" dirty="0" smtClean="0">
                <a:solidFill>
                  <a:schemeClr val="tx1"/>
                </a:solidFill>
                <a:latin typeface="+mj-lt"/>
                <a:cs typeface="Times New Roman" pitchFamily="18" charset="0"/>
              </a:rPr>
              <a:t> </a:t>
            </a:r>
            <a:r>
              <a:rPr lang="pt-PT" b="1" dirty="0" err="1" smtClean="0">
                <a:solidFill>
                  <a:schemeClr val="tx1"/>
                </a:solidFill>
                <a:latin typeface="+mj-lt"/>
                <a:cs typeface="Times New Roman" pitchFamily="18" charset="0"/>
              </a:rPr>
              <a:t>Philosophy</a:t>
            </a:r>
            <a:r>
              <a:rPr lang="pt-PT" b="1" dirty="0" smtClean="0">
                <a:solidFill>
                  <a:schemeClr val="tx1"/>
                </a:solidFill>
                <a:latin typeface="+mj-lt"/>
                <a:cs typeface="Times New Roman" pitchFamily="18" charset="0"/>
              </a:rPr>
              <a:t> of </a:t>
            </a:r>
            <a:r>
              <a:rPr lang="pt-PT" b="1" dirty="0" err="1" smtClean="0">
                <a:solidFill>
                  <a:schemeClr val="tx1"/>
                </a:solidFill>
                <a:latin typeface="+mj-lt"/>
                <a:cs typeface="Times New Roman" pitchFamily="18" charset="0"/>
              </a:rPr>
              <a:t>Education</a:t>
            </a:r>
            <a:r>
              <a:rPr lang="pt-PT" b="1" dirty="0" smtClean="0">
                <a:solidFill>
                  <a:schemeClr val="tx1"/>
                </a:solidFill>
                <a:latin typeface="+mj-lt"/>
                <a:cs typeface="Times New Roman" pitchFamily="18" charset="0"/>
              </a:rPr>
              <a:t>,</a:t>
            </a:r>
          </a:p>
          <a:p>
            <a:pPr algn="just" eaLnBrk="1" hangingPunct="1">
              <a:lnSpc>
                <a:spcPct val="80000"/>
              </a:lnSpc>
            </a:pPr>
            <a:r>
              <a:rPr lang="pt-PT" b="1" dirty="0" smtClean="0">
                <a:solidFill>
                  <a:schemeClr val="tx1"/>
                </a:solidFill>
                <a:latin typeface="+mj-lt"/>
                <a:cs typeface="Times New Roman" pitchFamily="18" charset="0"/>
              </a:rPr>
              <a:t>                    Carlos Mota, 2018</a:t>
            </a:r>
          </a:p>
          <a:p>
            <a:pPr algn="just" eaLnBrk="1" hangingPunct="1">
              <a:lnSpc>
                <a:spcPct val="80000"/>
              </a:lnSpc>
            </a:pPr>
            <a:r>
              <a:rPr lang="pt-PT" b="1" dirty="0" smtClean="0">
                <a:solidFill>
                  <a:schemeClr val="tx1"/>
                </a:solidFill>
                <a:latin typeface="+mj-lt"/>
                <a:cs typeface="Times New Roman" pitchFamily="18" charset="0"/>
              </a:rPr>
              <a:t>                          </a:t>
            </a:r>
            <a:r>
              <a:rPr lang="pt-PT" b="1" dirty="0" err="1" smtClean="0">
                <a:solidFill>
                  <a:schemeClr val="tx1"/>
                </a:solidFill>
                <a:latin typeface="+mj-lt"/>
                <a:cs typeface="Times New Roman" pitchFamily="18" charset="0"/>
              </a:rPr>
              <a:t>Power</a:t>
            </a:r>
            <a:r>
              <a:rPr lang="pt-PT" b="1" dirty="0" smtClean="0">
                <a:solidFill>
                  <a:schemeClr val="tx1"/>
                </a:solidFill>
                <a:latin typeface="+mj-lt"/>
                <a:cs typeface="Times New Roman" pitchFamily="18" charset="0"/>
              </a:rPr>
              <a:t> </a:t>
            </a:r>
            <a:r>
              <a:rPr lang="pt-PT" b="1" dirty="0" err="1" smtClean="0">
                <a:solidFill>
                  <a:schemeClr val="tx1"/>
                </a:solidFill>
                <a:latin typeface="+mj-lt"/>
                <a:cs typeface="Times New Roman" pitchFamily="18" charset="0"/>
              </a:rPr>
              <a:t>Point</a:t>
            </a:r>
            <a:r>
              <a:rPr lang="pt-PT" b="1" dirty="0" smtClean="0">
                <a:solidFill>
                  <a:schemeClr val="tx1"/>
                </a:solidFill>
                <a:latin typeface="+mj-lt"/>
                <a:cs typeface="Times New Roman" pitchFamily="18" charset="0"/>
              </a:rPr>
              <a:t> </a:t>
            </a:r>
          </a:p>
          <a:p>
            <a:pPr algn="just" eaLnBrk="1" hangingPunct="1">
              <a:lnSpc>
                <a:spcPct val="80000"/>
              </a:lnSpc>
            </a:pPr>
            <a:r>
              <a:rPr lang="pt-PT" b="1" dirty="0" smtClean="0">
                <a:solidFill>
                  <a:schemeClr val="tx1"/>
                </a:solidFill>
                <a:latin typeface="+mj-lt"/>
                <a:cs typeface="Times New Roman" pitchFamily="18" charset="0"/>
              </a:rPr>
              <a:t>               UTAD, Vila Real, Portugal.</a:t>
            </a:r>
          </a:p>
          <a:p>
            <a:pPr algn="just" eaLnBrk="1" hangingPunct="1">
              <a:lnSpc>
                <a:spcPct val="80000"/>
              </a:lnSpc>
            </a:pPr>
            <a:endParaRPr lang="en-US" b="1" dirty="0" smtClean="0"/>
          </a:p>
        </p:txBody>
      </p:sp>
      <p:pic>
        <p:nvPicPr>
          <p:cNvPr id="2052" name="Picture 4"/>
          <p:cNvPicPr>
            <a:picLocks noChangeAspect="1" noChangeArrowheads="1"/>
          </p:cNvPicPr>
          <p:nvPr/>
        </p:nvPicPr>
        <p:blipFill>
          <a:blip r:embed="rId2" cstate="print"/>
          <a:srcRect/>
          <a:stretch>
            <a:fillRect/>
          </a:stretch>
        </p:blipFill>
        <p:spPr bwMode="auto">
          <a:xfrm>
            <a:off x="1835150" y="404813"/>
            <a:ext cx="1619250" cy="1905000"/>
          </a:xfrm>
          <a:prstGeom prst="rect">
            <a:avLst/>
          </a:prstGeom>
          <a:noFill/>
          <a:ln w="9525">
            <a:noFill/>
            <a:miter lim="800000"/>
            <a:headEnd/>
            <a:tailEnd/>
          </a:ln>
        </p:spPr>
      </p:pic>
      <p:pic>
        <p:nvPicPr>
          <p:cNvPr id="2053" name="Picture 5"/>
          <p:cNvPicPr>
            <a:picLocks noChangeAspect="1" noChangeArrowheads="1"/>
          </p:cNvPicPr>
          <p:nvPr/>
        </p:nvPicPr>
        <p:blipFill>
          <a:blip r:embed="rId3" cstate="print"/>
          <a:srcRect/>
          <a:stretch>
            <a:fillRect/>
          </a:stretch>
        </p:blipFill>
        <p:spPr bwMode="auto">
          <a:xfrm>
            <a:off x="3779838" y="404813"/>
            <a:ext cx="1352550" cy="1905000"/>
          </a:xfrm>
          <a:prstGeom prst="rect">
            <a:avLst/>
          </a:prstGeom>
          <a:noFill/>
          <a:ln w="9525">
            <a:noFill/>
            <a:miter lim="800000"/>
            <a:headEnd/>
            <a:tailEnd/>
          </a:ln>
        </p:spPr>
      </p:pic>
      <p:pic>
        <p:nvPicPr>
          <p:cNvPr id="2054" name="Picture 6"/>
          <p:cNvPicPr>
            <a:picLocks noChangeAspect="1" noChangeArrowheads="1"/>
          </p:cNvPicPr>
          <p:nvPr/>
        </p:nvPicPr>
        <p:blipFill>
          <a:blip r:embed="rId4" cstate="print"/>
          <a:srcRect/>
          <a:stretch>
            <a:fillRect/>
          </a:stretch>
        </p:blipFill>
        <p:spPr bwMode="auto">
          <a:xfrm>
            <a:off x="5651500" y="404813"/>
            <a:ext cx="135255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b="1" u="sng" smtClean="0"/>
              <a:t>Furthermore, for Marx</a:t>
            </a:r>
            <a:r>
              <a:rPr lang="en-US" b="1" smtClean="0"/>
              <a:t>,</a:t>
            </a:r>
            <a:r>
              <a:rPr lang="en-US" smtClean="0"/>
              <a:t> </a:t>
            </a:r>
          </a:p>
        </p:txBody>
      </p:sp>
      <p:sp>
        <p:nvSpPr>
          <p:cNvPr id="11267" name="Rectangle 3"/>
          <p:cNvSpPr>
            <a:spLocks noGrp="1" noChangeArrowheads="1"/>
          </p:cNvSpPr>
          <p:nvPr>
            <p:ph type="body" idx="1"/>
          </p:nvPr>
        </p:nvSpPr>
        <p:spPr/>
        <p:txBody>
          <a:bodyPr/>
          <a:lstStyle/>
          <a:p>
            <a:pPr algn="just" eaLnBrk="1" hangingPunct="1">
              <a:lnSpc>
                <a:spcPct val="90000"/>
              </a:lnSpc>
            </a:pPr>
            <a:r>
              <a:rPr lang="en-GB" sz="2800" b="1" smtClean="0"/>
              <a:t>"[With the division of labour] As soon as the distribution of labour comes into being, each man has a particular, exclusive sphere of activity, which is forced upon him and from which he cannot escape; he is a hunter, a fisherman, a shepherd or a critical critic, and must remain so if he does not want to lose his means of livelihood." [4] </a:t>
            </a:r>
            <a:endParaRPr lang="pt-PT" sz="2800" b="1" smtClean="0"/>
          </a:p>
          <a:p>
            <a:pPr algn="just" eaLnBrk="1" hangingPunct="1">
              <a:lnSpc>
                <a:spcPct val="90000"/>
              </a:lnSpc>
            </a:pPr>
            <a:r>
              <a:rPr lang="pt-PT" sz="2800" b="1" smtClean="0"/>
              <a:t>[4]MARX, Karl e ENGELS, Friedrich, </a:t>
            </a:r>
            <a:r>
              <a:rPr lang="pt-PT" sz="2800" b="1" u="sng" smtClean="0"/>
              <a:t>A Ideologia Alemã</a:t>
            </a:r>
            <a:r>
              <a:rPr lang="pt-PT" sz="2800" b="1" smtClean="0"/>
              <a:t>, Editorial Presença, Lisboa, 1975, Vol I, p.40. </a:t>
            </a:r>
            <a:r>
              <a:rPr lang="pt-PT" sz="2800" smtClean="0"/>
              <a:t>[The German Ideology]</a:t>
            </a:r>
            <a:endParaRPr lang="en-US" sz="2800"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12290" name="Rectangle 4"/>
          <p:cNvSpPr>
            <a:spLocks noGrp="1" noChangeArrowheads="1"/>
          </p:cNvSpPr>
          <p:nvPr>
            <p:ph type="body" idx="1"/>
          </p:nvPr>
        </p:nvSpPr>
        <p:spPr>
          <a:xfrm>
            <a:off x="468313" y="836613"/>
            <a:ext cx="8229600" cy="6224587"/>
          </a:xfrm>
          <a:noFill/>
        </p:spPr>
        <p:txBody>
          <a:bodyPr/>
          <a:lstStyle/>
          <a:p>
            <a:pPr algn="just" eaLnBrk="1" hangingPunct="1">
              <a:lnSpc>
                <a:spcPct val="80000"/>
              </a:lnSpc>
            </a:pPr>
            <a:r>
              <a:rPr lang="en-GB" sz="2800" b="1" dirty="0" smtClean="0"/>
              <a:t>"The worker becomes poorer the more wealth he produces, the more his production increases in power and extent. The worker becomes an ever cheaper commodity the more commodities he creates. The increase in value of the world of things is directly proportional to the decrease in value of the human world. Labour does not only create goods; it also produces itself and the worker as a commodity, and indeed in the same proportion as it produces goods. This fact simply indicates that the object which labour produces, its product, stands opposed to it as an alien thing, as a power independent of the producer.</a:t>
            </a:r>
            <a:endParaRPr lang="pt-PT" sz="2800" dirty="0" smtClean="0"/>
          </a:p>
          <a:p>
            <a:pPr eaLnBrk="1" hangingPunct="1">
              <a:lnSpc>
                <a:spcPct val="80000"/>
              </a:lnSpc>
            </a:pPr>
            <a:endParaRPr lang="pt-PT" sz="2800" dirty="0" smtClean="0"/>
          </a:p>
          <a:p>
            <a:pPr eaLnBrk="1" hangingPunct="1">
              <a:lnSpc>
                <a:spcPct val="80000"/>
              </a:lnSpc>
            </a:pPr>
            <a:endParaRPr lang="pt-PT" sz="2800" dirty="0" smtClean="0"/>
          </a:p>
          <a:p>
            <a:pPr eaLnBrk="1" hangingPunct="1">
              <a:lnSpc>
                <a:spcPct val="80000"/>
              </a:lnSpc>
            </a:pPr>
            <a:endParaRPr lang="pt-PT" sz="2800" dirty="0" smtClean="0"/>
          </a:p>
          <a:p>
            <a:pPr eaLnBrk="1" hangingPunct="1">
              <a:lnSpc>
                <a:spcPct val="80000"/>
              </a:lnSpc>
            </a:pPr>
            <a:endParaRPr lang="pt-PT" sz="2800" dirty="0" smtClean="0"/>
          </a:p>
          <a:p>
            <a:pPr eaLnBrk="1" hangingPunct="1">
              <a:lnSpc>
                <a:spcPct val="80000"/>
              </a:lnSpc>
            </a:pPr>
            <a:endParaRPr lang="pt-PT" sz="2800" dirty="0" smtClean="0"/>
          </a:p>
          <a:p>
            <a:pPr eaLnBrk="1" hangingPunct="1">
              <a:lnSpc>
                <a:spcPct val="80000"/>
              </a:lnSpc>
            </a:pPr>
            <a:endParaRPr lang="pt-PT" sz="2800" dirty="0" smtClean="0"/>
          </a:p>
          <a:p>
            <a:pPr eaLnBrk="1" hangingPunct="1">
              <a:lnSpc>
                <a:spcPct val="80000"/>
              </a:lnSpc>
            </a:pPr>
            <a:endParaRPr lang="pt-PT"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13314" name="Rectangle 4"/>
          <p:cNvSpPr>
            <a:spLocks noGrp="1" noChangeArrowheads="1"/>
          </p:cNvSpPr>
          <p:nvPr>
            <p:ph type="body" idx="1"/>
          </p:nvPr>
        </p:nvSpPr>
        <p:spPr>
          <a:xfrm>
            <a:off x="468313" y="620713"/>
            <a:ext cx="8229600" cy="5865812"/>
          </a:xfrm>
          <a:noFill/>
        </p:spPr>
        <p:txBody>
          <a:bodyPr/>
          <a:lstStyle/>
          <a:p>
            <a:pPr algn="just" eaLnBrk="1" hangingPunct="1"/>
            <a:r>
              <a:rPr lang="en-GB" sz="2800" b="1" smtClean="0"/>
              <a:t>The product of labour is labour embodied and made objective in a thing. It is the objectification of labour. The realization of labour is its objectification. In the viewpoint of political economy this realization of labour appears as the diminution of the worker, the objectification as the loss of and subservience to the object, and the appropriation as alienation." </a:t>
            </a:r>
            <a:r>
              <a:rPr lang="pt-PT" sz="2800" b="1" smtClean="0"/>
              <a:t>[5] </a:t>
            </a:r>
          </a:p>
          <a:p>
            <a:pPr algn="just" eaLnBrk="1" hangingPunct="1"/>
            <a:endParaRPr lang="pt-PT" sz="2800" b="1" smtClean="0"/>
          </a:p>
          <a:p>
            <a:pPr algn="just" eaLnBrk="1" hangingPunct="1"/>
            <a:r>
              <a:rPr lang="pt-PT" sz="2800" b="1" smtClean="0"/>
              <a:t>[5]MARX, Karl, </a:t>
            </a:r>
            <a:r>
              <a:rPr lang="pt-PT" sz="2800" b="1" u="sng" smtClean="0"/>
              <a:t>Escritos de Juventude</a:t>
            </a:r>
            <a:r>
              <a:rPr lang="pt-PT" sz="2800" b="1" smtClean="0"/>
              <a:t>, Manuscritos de 1844, Edições 70, Lisboa, 1975, p. 130.</a:t>
            </a:r>
            <a:r>
              <a:rPr lang="pt-PT" sz="2800" smtClean="0"/>
              <a:t> [Karl Marx's 1844 Manuscripts]</a:t>
            </a:r>
            <a:endParaRPr lang="en-US" sz="2800" b="1"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14338" name="Rectangle 4"/>
          <p:cNvSpPr>
            <a:spLocks noGrp="1" noChangeArrowheads="1"/>
          </p:cNvSpPr>
          <p:nvPr>
            <p:ph type="body" idx="1"/>
          </p:nvPr>
        </p:nvSpPr>
        <p:spPr>
          <a:xfrm>
            <a:off x="457200" y="1557338"/>
            <a:ext cx="8229600" cy="4568825"/>
          </a:xfrm>
          <a:noFill/>
        </p:spPr>
        <p:txBody>
          <a:bodyPr/>
          <a:lstStyle/>
          <a:p>
            <a:pPr algn="just" eaLnBrk="1" hangingPunct="1"/>
            <a:r>
              <a:rPr lang="en-GB" b="1" smtClean="0"/>
              <a:t>Marx and Engels point to division of labour as the cause of social distinctions, above any other issues. Marx and Engels also consider the role of the State to be crucial in the development of a certain type of society.</a:t>
            </a:r>
            <a:r>
              <a:rPr lang="en-GB" smtClean="0"/>
              <a:t> </a:t>
            </a: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15362" name="Rectangle 5"/>
          <p:cNvSpPr>
            <a:spLocks noGrp="1" noChangeArrowheads="1"/>
          </p:cNvSpPr>
          <p:nvPr>
            <p:ph type="body" idx="1"/>
          </p:nvPr>
        </p:nvSpPr>
        <p:spPr>
          <a:xfrm>
            <a:off x="395288" y="260350"/>
            <a:ext cx="8229600" cy="6408738"/>
          </a:xfrm>
          <a:noFill/>
        </p:spPr>
        <p:txBody>
          <a:bodyPr/>
          <a:lstStyle/>
          <a:p>
            <a:pPr algn="just" eaLnBrk="1" hangingPunct="1">
              <a:lnSpc>
                <a:spcPct val="80000"/>
              </a:lnSpc>
            </a:pPr>
            <a:r>
              <a:rPr lang="en-GB" sz="2400" b="1" dirty="0" smtClean="0"/>
              <a:t>"As the state arose from the need to keep class antagonisms in check, but also arose in the thick of the fight between the classes, it is normally the state of the most powerful, economically ruling class, which by its means becomes also the politically ruling class, and so acquires new means of holding down and exploiting the oppressed class. The ancient state was, above all, the state of the slave-owners for holding down the slaves, just as the feudal state was the organ of the nobility for holding down the peasant serfs and bondsmen, and the modern representative state is the instrument for exploiting wage-labour by capital." </a:t>
            </a:r>
            <a:r>
              <a:rPr lang="pt-PT" sz="2400" b="1" dirty="0" smtClean="0"/>
              <a:t>[6]</a:t>
            </a:r>
          </a:p>
          <a:p>
            <a:pPr algn="just" eaLnBrk="1" hangingPunct="1">
              <a:lnSpc>
                <a:spcPct val="80000"/>
              </a:lnSpc>
            </a:pPr>
            <a:endParaRPr lang="pt-PT" sz="2800" b="1" dirty="0" smtClean="0"/>
          </a:p>
          <a:p>
            <a:pPr algn="just" eaLnBrk="1" hangingPunct="1">
              <a:lnSpc>
                <a:spcPct val="80000"/>
              </a:lnSpc>
            </a:pPr>
            <a:r>
              <a:rPr lang="pt-PT" sz="2800" b="1" dirty="0" smtClean="0"/>
              <a:t>[6]ENGELS, Friedrich, </a:t>
            </a:r>
            <a:r>
              <a:rPr lang="pt-PT" sz="2800" b="1" u="sng" dirty="0" smtClean="0"/>
              <a:t>A Origem da Família da Propriedade Privada e do Estado</a:t>
            </a:r>
            <a:r>
              <a:rPr lang="pt-PT" sz="2800" b="1" dirty="0" smtClean="0"/>
              <a:t>, Editorial Presença, Lisboa, 1974, pp 227-228.</a:t>
            </a:r>
          </a:p>
          <a:p>
            <a:pPr algn="just" eaLnBrk="1" hangingPunct="1">
              <a:lnSpc>
                <a:spcPct val="80000"/>
              </a:lnSpc>
            </a:pPr>
            <a:r>
              <a:rPr lang="en-US" sz="2800" dirty="0" smtClean="0"/>
              <a:t>[The Origins of Family, Private Property and the State.]</a:t>
            </a:r>
            <a:endParaRPr lang="en-US" sz="28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16386" name="Rectangle 4"/>
          <p:cNvSpPr>
            <a:spLocks noGrp="1" noChangeArrowheads="1"/>
          </p:cNvSpPr>
          <p:nvPr>
            <p:ph type="body" idx="1"/>
          </p:nvPr>
        </p:nvSpPr>
        <p:spPr>
          <a:xfrm>
            <a:off x="395288" y="333375"/>
            <a:ext cx="8229600" cy="6335713"/>
          </a:xfrm>
          <a:noFill/>
        </p:spPr>
        <p:txBody>
          <a:bodyPr/>
          <a:lstStyle/>
          <a:p>
            <a:pPr algn="just" eaLnBrk="1" hangingPunct="1"/>
            <a:endParaRPr lang="en-GB" sz="4000" b="1" dirty="0" smtClean="0"/>
          </a:p>
          <a:p>
            <a:pPr algn="just" eaLnBrk="1" hangingPunct="1"/>
            <a:r>
              <a:rPr lang="en-GB" sz="4000" b="1" dirty="0" smtClean="0"/>
              <a:t>For Karl Marx, the Education System is not the focus of criticism for technical reasons, but because it is a vehicle for the "</a:t>
            </a:r>
            <a:r>
              <a:rPr lang="en-GB" sz="4000" b="1" u="sng" dirty="0" smtClean="0"/>
              <a:t>dominant ideology</a:t>
            </a:r>
            <a:r>
              <a:rPr lang="en-GB" sz="4000" b="1" dirty="0" smtClean="0"/>
              <a:t>", </a:t>
            </a:r>
            <a:r>
              <a:rPr lang="en-GB" sz="4000" b="1" u="sng" dirty="0" smtClean="0"/>
              <a:t>a set of simplified and erroneous ideas that serve the dominant class</a:t>
            </a:r>
            <a:r>
              <a:rPr lang="en-GB" sz="4000" b="1" dirty="0" smtClean="0"/>
              <a:t>.</a:t>
            </a:r>
            <a:r>
              <a:rPr lang="en-GB" sz="4000" dirty="0" smtClean="0"/>
              <a:t> </a:t>
            </a:r>
            <a:endParaRPr lang="en-US" sz="4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body" idx="1"/>
          </p:nvPr>
        </p:nvSpPr>
        <p:spPr>
          <a:xfrm>
            <a:off x="468313" y="260350"/>
            <a:ext cx="8229600" cy="6010275"/>
          </a:xfrm>
          <a:noFill/>
        </p:spPr>
        <p:txBody>
          <a:bodyPr/>
          <a:lstStyle/>
          <a:p>
            <a:pPr algn="just" eaLnBrk="1" hangingPunct="1"/>
            <a:endParaRPr lang="en-GB" sz="4000" b="1" dirty="0" smtClean="0"/>
          </a:p>
          <a:p>
            <a:pPr algn="just" eaLnBrk="1" hangingPunct="1"/>
            <a:r>
              <a:rPr lang="en-GB" sz="4000" b="1" dirty="0" smtClean="0"/>
              <a:t>Marx involves considerations on child labour, a reality today in countries of the so called "Third World", which reveal moral concerns with childhood. When writing about the match industry, he says:</a:t>
            </a:r>
            <a:r>
              <a:rPr lang="en-GB" sz="4000" dirty="0" smtClean="0"/>
              <a:t> </a:t>
            </a:r>
            <a:endParaRPr lang="en-US" sz="4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18434" name="Rectangle 4"/>
          <p:cNvSpPr>
            <a:spLocks noGrp="1" noChangeArrowheads="1"/>
          </p:cNvSpPr>
          <p:nvPr>
            <p:ph type="body" idx="1"/>
          </p:nvPr>
        </p:nvSpPr>
        <p:spPr>
          <a:xfrm>
            <a:off x="457200" y="260350"/>
            <a:ext cx="8229600" cy="6337300"/>
          </a:xfrm>
          <a:noFill/>
        </p:spPr>
        <p:txBody>
          <a:bodyPr/>
          <a:lstStyle/>
          <a:p>
            <a:pPr algn="just" eaLnBrk="1" hangingPunct="1">
              <a:lnSpc>
                <a:spcPct val="80000"/>
              </a:lnSpc>
            </a:pPr>
            <a:r>
              <a:rPr lang="en-GB" sz="2400" b="1" dirty="0" smtClean="0"/>
              <a:t>"Half the workers are children under thirteen, and young persons under eighteen. The manufacture is on account of its unhealthiness and unpleasantness in such bad odour that only the most miserable part of the labouring class, half-starved widows and so forth, deliver up their children to it, the ragged, half-starved, untaught children. Of the witnesses that Commissioner White examined, 270 were under 18, 50 under 10, 10 only 8, and 5 only 6 years old! A range of the working-day from 12 to 14 or 15 hours, night-labour, irregular meal-times, meals for the most part taken in the very workrooms that are pestilent with phosphorus. Dante would have found the worst horrors of his Inferno surpassed in this manufacture." </a:t>
            </a:r>
            <a:r>
              <a:rPr lang="pt-PT" sz="2400" b="1" dirty="0" smtClean="0"/>
              <a:t>[7] </a:t>
            </a:r>
          </a:p>
          <a:p>
            <a:pPr eaLnBrk="1" hangingPunct="1">
              <a:lnSpc>
                <a:spcPct val="80000"/>
              </a:lnSpc>
            </a:pPr>
            <a:endParaRPr lang="pt-PT" sz="2400" b="1" dirty="0" smtClean="0"/>
          </a:p>
          <a:p>
            <a:pPr eaLnBrk="1" hangingPunct="1">
              <a:lnSpc>
                <a:spcPct val="80000"/>
              </a:lnSpc>
            </a:pPr>
            <a:endParaRPr lang="pt-PT" sz="2400" b="1" dirty="0" smtClean="0"/>
          </a:p>
          <a:p>
            <a:pPr eaLnBrk="1" hangingPunct="1">
              <a:lnSpc>
                <a:spcPct val="80000"/>
              </a:lnSpc>
            </a:pPr>
            <a:endParaRPr lang="pt-PT" sz="2400" b="1" dirty="0" smtClean="0"/>
          </a:p>
          <a:p>
            <a:pPr eaLnBrk="1" hangingPunct="1">
              <a:lnSpc>
                <a:spcPct val="80000"/>
              </a:lnSpc>
            </a:pPr>
            <a:r>
              <a:rPr lang="pt-PT" sz="2400" b="1" dirty="0" smtClean="0"/>
              <a:t>[7]MARX, Karl, </a:t>
            </a:r>
            <a:r>
              <a:rPr lang="pt-PT" sz="2400" b="1" u="sng" dirty="0" smtClean="0"/>
              <a:t>O Capital</a:t>
            </a:r>
            <a:r>
              <a:rPr lang="pt-PT" sz="2400" b="1" dirty="0" smtClean="0"/>
              <a:t>, Delfos, 7ª Edição, Volume I, in Cap. X, "O Dia de Trabalho", Lisboa, </a:t>
            </a:r>
            <a:r>
              <a:rPr lang="pt-PT" sz="2400" b="1" dirty="0" err="1" smtClean="0"/>
              <a:t>s.d</a:t>
            </a:r>
            <a:r>
              <a:rPr lang="pt-PT" sz="2400" b="1" dirty="0" smtClean="0"/>
              <a:t>, (2 </a:t>
            </a:r>
            <a:r>
              <a:rPr lang="pt-PT" sz="2400" b="1" dirty="0" err="1" smtClean="0"/>
              <a:t>Vols</a:t>
            </a:r>
            <a:r>
              <a:rPr lang="pt-PT" sz="2400" b="1" dirty="0" smtClean="0"/>
              <a:t>), pp 155-156. </a:t>
            </a:r>
            <a:r>
              <a:rPr lang="pt-PT" sz="1400" dirty="0" smtClean="0"/>
              <a:t>[Karl Marx, Das </a:t>
            </a:r>
            <a:r>
              <a:rPr lang="pt-PT" sz="1400" dirty="0" err="1" smtClean="0"/>
              <a:t>Kapital</a:t>
            </a:r>
            <a:r>
              <a:rPr lang="pt-PT" sz="1400" dirty="0" smtClean="0"/>
              <a:t>]</a:t>
            </a:r>
            <a:endParaRPr lang="en-US" sz="1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836613"/>
            <a:ext cx="8218488" cy="5472112"/>
          </a:xfrm>
        </p:spPr>
        <p:txBody>
          <a:bodyPr/>
          <a:lstStyle/>
          <a:p>
            <a:pPr eaLnBrk="1" hangingPunct="1"/>
            <a:r>
              <a:rPr lang="en-GB" b="1" smtClean="0"/>
              <a:t>In the 20th century, the French philosopher and politician from the Communist Party, Louis Althusser, would synthesize this Marxist approach to Education:</a:t>
            </a:r>
            <a:r>
              <a:rPr lang="en-GB" smtClean="0"/>
              <a:t> </a:t>
            </a: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body" idx="1"/>
          </p:nvPr>
        </p:nvSpPr>
        <p:spPr>
          <a:xfrm>
            <a:off x="457200" y="260350"/>
            <a:ext cx="8229600" cy="5865813"/>
          </a:xfrm>
          <a:noFill/>
        </p:spPr>
        <p:txBody>
          <a:bodyPr/>
          <a:lstStyle/>
          <a:p>
            <a:pPr algn="just" eaLnBrk="1" hangingPunct="1"/>
            <a:r>
              <a:rPr lang="en-GB" sz="4000" b="1" dirty="0" smtClean="0"/>
              <a:t>for Althusser, school becomes what he calls the "ideological State apparatus", which, operating alongside what he calls the "repressive State apparatus", made up of the Armed Forces and the police, the judicial apparatus and the prison system, help to sustain the power of the ruling class.</a:t>
            </a:r>
            <a:r>
              <a:rPr lang="en-GB" sz="4000" dirty="0" smtClean="0"/>
              <a:t> </a:t>
            </a:r>
            <a:endParaRPr lang="en-US" sz="4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eaLnBrk="1" hangingPunct="1"/>
            <a:r>
              <a:rPr lang="en-GB" b="1" u="sng" smtClean="0"/>
              <a:t>Introduction</a:t>
            </a:r>
            <a:r>
              <a:rPr lang="en-GB" b="1" smtClean="0"/>
              <a:t/>
            </a:r>
            <a:br>
              <a:rPr lang="en-GB" b="1" smtClean="0"/>
            </a:br>
            <a:endParaRPr lang="en-US" b="1" smtClean="0"/>
          </a:p>
        </p:txBody>
      </p:sp>
      <p:sp>
        <p:nvSpPr>
          <p:cNvPr id="3075" name="Rectangle 3"/>
          <p:cNvSpPr>
            <a:spLocks noGrp="1" noChangeArrowheads="1"/>
          </p:cNvSpPr>
          <p:nvPr>
            <p:ph type="body" idx="1"/>
          </p:nvPr>
        </p:nvSpPr>
        <p:spPr/>
        <p:txBody>
          <a:bodyPr/>
          <a:lstStyle/>
          <a:p>
            <a:pPr algn="just" eaLnBrk="1" hangingPunct="1">
              <a:lnSpc>
                <a:spcPct val="90000"/>
              </a:lnSpc>
            </a:pPr>
            <a:r>
              <a:rPr lang="en-GB" sz="2800" b="1" smtClean="0"/>
              <a:t>Karl Heinrich Marx (1818-1883) and Friedrich Engels (1820-1895) were German philosophers, historians, economists and politicians, who created a major stream of thought with the purpose of transforming society, and whose writings had implications in the field of education. The majority of their books were co-written. However, the term "Marxism" highlights the importance of Karl Marx, within the context of this stream of thought in relation to Friedrich Engels.</a:t>
            </a:r>
            <a:endParaRPr lang="en-US" sz="2800" b="1"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1506" name="Rectangle 4"/>
          <p:cNvSpPr>
            <a:spLocks noGrp="1" noChangeArrowheads="1"/>
          </p:cNvSpPr>
          <p:nvPr>
            <p:ph type="body" idx="1"/>
          </p:nvPr>
        </p:nvSpPr>
        <p:spPr>
          <a:xfrm>
            <a:off x="457200" y="260350"/>
            <a:ext cx="8229600" cy="6337300"/>
          </a:xfrm>
          <a:noFill/>
        </p:spPr>
        <p:txBody>
          <a:bodyPr/>
          <a:lstStyle/>
          <a:p>
            <a:pPr algn="just" eaLnBrk="1" hangingPunct="1"/>
            <a:r>
              <a:rPr lang="en-GB" b="1" smtClean="0"/>
              <a:t>Marx considers Education to be nothing more than a "superstructure" – a product of the "infrastructure" – the economic basis of society. Therefore, in his opinion, it was not particularly important to analyze the pedagogical methods or techniques as those methods and techniques would always be at the service of power.</a:t>
            </a:r>
          </a:p>
          <a:p>
            <a:pPr algn="just" eaLnBrk="1" hangingPunct="1"/>
            <a:r>
              <a:rPr lang="en-GB" b="1" smtClean="0"/>
              <a:t>The Education System is a vehicle of alienation in a society where people have a false consciousness of reality.</a:t>
            </a:r>
            <a:r>
              <a:rPr lang="en-GB" smtClean="0"/>
              <a:t> </a:t>
            </a: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pt-PT" b="1" u="sng" smtClean="0"/>
              <a:t>Even so</a:t>
            </a:r>
            <a:r>
              <a:rPr lang="pt-PT" b="1" smtClean="0"/>
              <a:t>,</a:t>
            </a:r>
            <a:r>
              <a:rPr lang="pt-PT" smtClean="0"/>
              <a:t> </a:t>
            </a:r>
            <a:endParaRPr lang="en-US" smtClean="0"/>
          </a:p>
        </p:txBody>
      </p:sp>
      <p:sp>
        <p:nvSpPr>
          <p:cNvPr id="22531" name="Rectangle 3"/>
          <p:cNvSpPr>
            <a:spLocks noGrp="1" noChangeArrowheads="1"/>
          </p:cNvSpPr>
          <p:nvPr>
            <p:ph type="body" idx="1"/>
          </p:nvPr>
        </p:nvSpPr>
        <p:spPr/>
        <p:txBody>
          <a:bodyPr/>
          <a:lstStyle/>
          <a:p>
            <a:pPr algn="just" eaLnBrk="1" hangingPunct="1">
              <a:lnSpc>
                <a:spcPct val="90000"/>
              </a:lnSpc>
            </a:pPr>
            <a:r>
              <a:rPr lang="en-GB" sz="2800" b="1" smtClean="0"/>
              <a:t>"In September of 1886, at the 1st International Labour Conference, Marx considers the importance of free, lay education for both sexes, which achieves a connection between education and socially productive labour, and which prepares fully developed members for the communist society." </a:t>
            </a:r>
            <a:r>
              <a:rPr lang="pt-PT" sz="2800" b="1" smtClean="0"/>
              <a:t>[8] </a:t>
            </a:r>
          </a:p>
          <a:p>
            <a:pPr eaLnBrk="1" hangingPunct="1">
              <a:lnSpc>
                <a:spcPct val="90000"/>
              </a:lnSpc>
            </a:pPr>
            <a:endParaRPr lang="pt-PT" sz="2800" b="1" smtClean="0"/>
          </a:p>
          <a:p>
            <a:pPr eaLnBrk="1" hangingPunct="1">
              <a:lnSpc>
                <a:spcPct val="90000"/>
              </a:lnSpc>
            </a:pPr>
            <a:r>
              <a:rPr lang="pt-PT" sz="2800" b="1" smtClean="0"/>
              <a:t>[8]MANACORDA, Mario Alighiero, </a:t>
            </a:r>
            <a:r>
              <a:rPr lang="pt-PT" sz="2800" b="1" u="sng" smtClean="0"/>
              <a:t>História da Educação</a:t>
            </a:r>
            <a:r>
              <a:rPr lang="pt-PT" sz="2800" b="1" smtClean="0"/>
              <a:t>, pp 314-315. </a:t>
            </a:r>
            <a:r>
              <a:rPr lang="pt-PT" sz="1200" b="1" smtClean="0"/>
              <a:t>[History of Education]</a:t>
            </a:r>
            <a:endParaRPr lang="en-US" sz="12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3554" name="Rectangle 5"/>
          <p:cNvSpPr>
            <a:spLocks noGrp="1" noChangeArrowheads="1"/>
          </p:cNvSpPr>
          <p:nvPr>
            <p:ph type="body" idx="1"/>
          </p:nvPr>
        </p:nvSpPr>
        <p:spPr>
          <a:xfrm>
            <a:off x="323850" y="188913"/>
            <a:ext cx="8229600" cy="6408737"/>
          </a:xfrm>
          <a:noFill/>
        </p:spPr>
        <p:txBody>
          <a:bodyPr/>
          <a:lstStyle/>
          <a:p>
            <a:pPr algn="just" eaLnBrk="1" hangingPunct="1"/>
            <a:r>
              <a:rPr lang="en-GB" sz="4400" b="1" dirty="0" smtClean="0"/>
              <a:t>Marxism would become a strongly influential political stream, furthered (according to many altered) by Vladimir </a:t>
            </a:r>
            <a:r>
              <a:rPr lang="en-GB" sz="4400" b="1" dirty="0" err="1" smtClean="0"/>
              <a:t>Illich</a:t>
            </a:r>
            <a:r>
              <a:rPr lang="en-GB" sz="4400" b="1" dirty="0" smtClean="0"/>
              <a:t> </a:t>
            </a:r>
            <a:r>
              <a:rPr lang="en-GB" sz="4400" b="1" dirty="0" err="1" smtClean="0"/>
              <a:t>Ulianov</a:t>
            </a:r>
            <a:r>
              <a:rPr lang="en-GB" sz="4400" b="1" dirty="0" smtClean="0"/>
              <a:t> (1870-1924) known as Lenin, the Russian leader who seized power and founded the Soviet Union in 1917.</a:t>
            </a:r>
            <a:r>
              <a:rPr lang="en-GB" dirty="0" smtClean="0"/>
              <a:t> </a:t>
            </a: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body" idx="1"/>
          </p:nvPr>
        </p:nvSpPr>
        <p:spPr>
          <a:xfrm>
            <a:off x="395288" y="1484313"/>
            <a:ext cx="8229600" cy="4968875"/>
          </a:xfrm>
          <a:noFill/>
        </p:spPr>
        <p:txBody>
          <a:bodyPr/>
          <a:lstStyle/>
          <a:p>
            <a:pPr algn="just" eaLnBrk="1" hangingPunct="1"/>
            <a:r>
              <a:rPr lang="en-GB" sz="4000" b="1" dirty="0" smtClean="0"/>
              <a:t>Lenin’s wife, Krupskaya, was an educator who thought of men like Rousseau and Pestalozzi as "democrats".</a:t>
            </a:r>
            <a:r>
              <a:rPr lang="en-GB" sz="4000" dirty="0" smtClean="0"/>
              <a:t> </a:t>
            </a:r>
            <a:endParaRPr lang="en-US" sz="4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body" idx="1"/>
          </p:nvPr>
        </p:nvSpPr>
        <p:spPr>
          <a:xfrm>
            <a:off x="457200" y="1557338"/>
            <a:ext cx="8229600" cy="4568825"/>
          </a:xfrm>
          <a:noFill/>
        </p:spPr>
        <p:txBody>
          <a:bodyPr/>
          <a:lstStyle/>
          <a:p>
            <a:pPr algn="just" eaLnBrk="1" hangingPunct="1"/>
            <a:r>
              <a:rPr lang="en-GB" b="1" smtClean="0"/>
              <a:t>Lenin marks the advent of "Marxism-Leninism", and it still seems a contradiction that in many countries of the world the Marxist-Leninists fight for improvements in a school which they consider "capitalist", or "bourgeois".</a:t>
            </a:r>
            <a:r>
              <a:rPr lang="en-GB" smtClean="0"/>
              <a:t> </a:t>
            </a:r>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pt-PT" b="1" u="sng" smtClean="0"/>
              <a:t>Conclusion</a:t>
            </a:r>
            <a:r>
              <a:rPr lang="pt-PT" b="1" smtClean="0"/>
              <a:t>:</a:t>
            </a:r>
            <a:endParaRPr lang="en-US" b="1" smtClean="0"/>
          </a:p>
        </p:txBody>
      </p:sp>
      <p:sp>
        <p:nvSpPr>
          <p:cNvPr id="26627" name="Rectangle 3"/>
          <p:cNvSpPr>
            <a:spLocks noGrp="1" noChangeArrowheads="1"/>
          </p:cNvSpPr>
          <p:nvPr>
            <p:ph type="body" idx="1"/>
          </p:nvPr>
        </p:nvSpPr>
        <p:spPr/>
        <p:txBody>
          <a:bodyPr/>
          <a:lstStyle/>
          <a:p>
            <a:pPr algn="just" eaLnBrk="1" hangingPunct="1"/>
            <a:r>
              <a:rPr lang="en-GB" b="1" smtClean="0"/>
              <a:t>Today it is frequently said that Karl Marx did not succeed in creating a “new society”, free from alienation and the quest for profit. In reality, countries that claim to be Marxist-Leninist are very few and the original ideology does not exist in practice. However, it is also often said that Marx understood Capitalism very well.</a:t>
            </a:r>
            <a:endParaRPr lang="en-US" b="1"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7650" name="Rectangle 4"/>
          <p:cNvSpPr>
            <a:spLocks noGrp="1" noChangeArrowheads="1"/>
          </p:cNvSpPr>
          <p:nvPr>
            <p:ph type="body" idx="1"/>
          </p:nvPr>
        </p:nvSpPr>
        <p:spPr>
          <a:xfrm>
            <a:off x="395288" y="1268413"/>
            <a:ext cx="8229600" cy="5184775"/>
          </a:xfrm>
          <a:noFill/>
        </p:spPr>
        <p:txBody>
          <a:bodyPr/>
          <a:lstStyle/>
          <a:p>
            <a:pPr algn="just" eaLnBrk="1" hangingPunct="1"/>
            <a:r>
              <a:rPr lang="en-GB" sz="3600" b="1" smtClean="0"/>
              <a:t>The importance of the Marxist criticism of Education resides in the not entirely objectionable fact that we should consider the limits of Education alone as a factor in social transformation.</a:t>
            </a:r>
            <a:r>
              <a:rPr lang="en-GB" sz="3600" smtClean="0"/>
              <a:t> </a:t>
            </a:r>
            <a:endParaRPr lang="en-US" sz="36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body" idx="1"/>
          </p:nvPr>
        </p:nvSpPr>
        <p:spPr>
          <a:xfrm>
            <a:off x="457200" y="333375"/>
            <a:ext cx="8229600" cy="5792788"/>
          </a:xfrm>
          <a:noFill/>
        </p:spPr>
        <p:txBody>
          <a:bodyPr/>
          <a:lstStyle/>
          <a:p>
            <a:pPr algn="just" eaLnBrk="1" hangingPunct="1">
              <a:lnSpc>
                <a:spcPct val="90000"/>
              </a:lnSpc>
            </a:pPr>
            <a:r>
              <a:rPr lang="en-GB" sz="2800" b="1" dirty="0" smtClean="0"/>
              <a:t>Marx earned a doctorate in Philosophy from the University of Berlin in 1841. He drew on ideas which he called "utopian socialism", by Saint-Simon, Fourier and Robert Owen. From these ideas he underlined the immorality of bad distribution of wealth, as well as the principle that </a:t>
            </a:r>
            <a:r>
              <a:rPr lang="en-GB" sz="2800" b="1" i="1" u="sng" dirty="0" smtClean="0"/>
              <a:t>ownership of the means of production</a:t>
            </a:r>
            <a:r>
              <a:rPr lang="en-GB" sz="2800" b="1" dirty="0" smtClean="0"/>
              <a:t> is responsible for the state of injustice in human society. Within this line of thought, Proudhon declares that "property is theft". [1] Marx did not go that far. </a:t>
            </a:r>
            <a:endParaRPr lang="pt-PT" sz="2800" b="1" dirty="0" smtClean="0"/>
          </a:p>
          <a:p>
            <a:pPr eaLnBrk="1" hangingPunct="1">
              <a:lnSpc>
                <a:spcPct val="90000"/>
              </a:lnSpc>
            </a:pPr>
            <a:endParaRPr lang="pt-PT" sz="2800" b="1" dirty="0" smtClean="0"/>
          </a:p>
          <a:p>
            <a:pPr eaLnBrk="1" hangingPunct="1">
              <a:lnSpc>
                <a:spcPct val="90000"/>
              </a:lnSpc>
            </a:pPr>
            <a:r>
              <a:rPr lang="pt-PT" sz="2800" b="1" dirty="0" smtClean="0"/>
              <a:t>[1]PROUDHON, </a:t>
            </a:r>
            <a:r>
              <a:rPr lang="pt-PT" sz="2800" b="1" u="sng" dirty="0" smtClean="0"/>
              <a:t>A Nova Sociedade</a:t>
            </a:r>
            <a:r>
              <a:rPr lang="pt-PT" sz="2800" b="1" dirty="0" smtClean="0"/>
              <a:t>, [New </a:t>
            </a:r>
            <a:r>
              <a:rPr lang="pt-PT" sz="2800" b="1" dirty="0" err="1" smtClean="0"/>
              <a:t>Society</a:t>
            </a:r>
            <a:r>
              <a:rPr lang="pt-PT" sz="2800" b="1" dirty="0" smtClean="0"/>
              <a:t>] Edições Rés,  Porto, </a:t>
            </a:r>
            <a:r>
              <a:rPr lang="pt-PT" sz="2800" b="1" dirty="0" err="1" smtClean="0"/>
              <a:t>s.d</a:t>
            </a:r>
            <a:r>
              <a:rPr lang="pt-PT" sz="2800" b="1" dirty="0" smtClean="0"/>
              <a:t>.</a:t>
            </a:r>
            <a:endParaRPr lang="en-US" sz="28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260350"/>
            <a:ext cx="8229600" cy="6264275"/>
          </a:xfrm>
        </p:spPr>
        <p:txBody>
          <a:bodyPr/>
          <a:lstStyle/>
          <a:p>
            <a:pPr algn="just" eaLnBrk="1" hangingPunct="1"/>
            <a:r>
              <a:rPr lang="en-GB" b="1" smtClean="0"/>
              <a:t>The ever studious Karl Marx was also well read in the economic theories of Adam Smith (author of key writings in the field of economics, like </a:t>
            </a:r>
            <a:r>
              <a:rPr lang="en-GB" b="1" u="sng" smtClean="0"/>
              <a:t>The Wealth of Nations)</a:t>
            </a:r>
            <a:r>
              <a:rPr lang="en-GB" b="1" smtClean="0"/>
              <a:t>, and David Ricardo, also an economist, who was interested in the work of Adam Smith and who furthered the development of economics, publishing works including </a:t>
            </a:r>
            <a:r>
              <a:rPr lang="en-GB" b="1" u="sng" smtClean="0"/>
              <a:t>Principles of Political Economy and Taxation</a:t>
            </a:r>
            <a:r>
              <a:rPr lang="en-GB" b="1" smtClean="0"/>
              <a:t>.</a:t>
            </a:r>
            <a:r>
              <a:rPr lang="en-GB" smtClean="0"/>
              <a:t> </a:t>
            </a: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57200" y="333375"/>
            <a:ext cx="8229600" cy="6191250"/>
          </a:xfrm>
        </p:spPr>
        <p:txBody>
          <a:bodyPr/>
          <a:lstStyle/>
          <a:p>
            <a:pPr algn="just" eaLnBrk="1" hangingPunct="1"/>
            <a:r>
              <a:rPr lang="en-GB" sz="2800" b="1" dirty="0" smtClean="0"/>
              <a:t>As a student of Hegel’s, Marx reinterprets his dialectics which explained universal development though a three-fold movement, "thesis-antithesis-synthesis". But, whereas Hegel points to God as the culmination of this movement, Marx applies this dialectics to social development: the thesis is the current state of society; the antithesis is the proletariat; </a:t>
            </a:r>
          </a:p>
          <a:p>
            <a:pPr algn="just" eaLnBrk="1" hangingPunct="1"/>
            <a:r>
              <a:rPr lang="en-GB" sz="2800" b="1" dirty="0" smtClean="0"/>
              <a:t>the synthesis (conflict resolution/reconciliation) will be a new society, a socialist society, which would reach the communist phase in later movements.</a:t>
            </a:r>
            <a:r>
              <a:rPr lang="en-GB" sz="2800" dirty="0" smtClean="0"/>
              <a:t> </a:t>
            </a:r>
            <a:endParaRPr 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170" name="Rectangle 4"/>
          <p:cNvSpPr>
            <a:spLocks noGrp="1" noChangeArrowheads="1"/>
          </p:cNvSpPr>
          <p:nvPr>
            <p:ph type="body" idx="1"/>
          </p:nvPr>
        </p:nvSpPr>
        <p:spPr>
          <a:xfrm>
            <a:off x="323850" y="188913"/>
            <a:ext cx="8229600" cy="6408737"/>
          </a:xfrm>
          <a:noFill/>
        </p:spPr>
        <p:txBody>
          <a:bodyPr/>
          <a:lstStyle/>
          <a:p>
            <a:pPr algn="just" eaLnBrk="1" hangingPunct="1">
              <a:lnSpc>
                <a:spcPct val="90000"/>
              </a:lnSpc>
            </a:pPr>
            <a:r>
              <a:rPr lang="en-GB" sz="2800" b="1" smtClean="0"/>
              <a:t>From the work of his University colleague Ludwig Feuerbach, he acquired the idea of alienation set out in the </a:t>
            </a:r>
            <a:r>
              <a:rPr lang="en-GB" sz="2800" b="1" u="sng" smtClean="0"/>
              <a:t>Economic &amp; Philosophical Manuscripts of 1844</a:t>
            </a:r>
            <a:r>
              <a:rPr lang="en-GB" sz="2800" b="1" smtClean="0"/>
              <a:t>. But whereas for Ludwig Feuerbach alienation (state of consciousness where reality is distorted) comes from religion - "opium of the people" - for Karl Marx it is man’s social setting that determines his consciousness. It is worth pointing out that David Ricardo had already considered that "Social groups or classes have solidarity and their own customs." [2] </a:t>
            </a:r>
            <a:endParaRPr lang="pt-PT" sz="2800" b="1" smtClean="0"/>
          </a:p>
          <a:p>
            <a:pPr algn="just" eaLnBrk="1" hangingPunct="1">
              <a:lnSpc>
                <a:spcPct val="90000"/>
              </a:lnSpc>
            </a:pPr>
            <a:r>
              <a:rPr lang="pt-PT" sz="2800" b="1" smtClean="0"/>
              <a:t>[2]RICARDO, David, </a:t>
            </a:r>
            <a:r>
              <a:rPr lang="pt-PT" sz="2800" b="1" u="sng" smtClean="0"/>
              <a:t>Princípios de Economia Política e de Tributação</a:t>
            </a:r>
            <a:r>
              <a:rPr lang="pt-PT" sz="2800" b="1" smtClean="0"/>
              <a:t>, Fundação Calouste Gulbenkian, Lisboa, 1978, p.13. </a:t>
            </a:r>
            <a:r>
              <a:rPr lang="pt-PT" sz="1200" b="1" smtClean="0"/>
              <a:t>[</a:t>
            </a:r>
            <a:r>
              <a:rPr lang="en-GB" sz="1200" b="1" u="sng" smtClean="0"/>
              <a:t>Principles of Political Economy and Taxation]</a:t>
            </a:r>
            <a:endParaRPr lang="en-US" sz="1200" b="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8194" name="Rectangle 4"/>
          <p:cNvSpPr>
            <a:spLocks noGrp="1" noChangeArrowheads="1"/>
          </p:cNvSpPr>
          <p:nvPr>
            <p:ph type="body" idx="1"/>
          </p:nvPr>
        </p:nvSpPr>
        <p:spPr>
          <a:xfrm>
            <a:off x="457200" y="620713"/>
            <a:ext cx="8229600" cy="5505450"/>
          </a:xfrm>
          <a:noFill/>
        </p:spPr>
        <p:txBody>
          <a:bodyPr/>
          <a:lstStyle/>
          <a:p>
            <a:pPr algn="just" eaLnBrk="1" hangingPunct="1"/>
            <a:r>
              <a:rPr lang="en-GB" b="1" smtClean="0"/>
              <a:t>Karl Marx feels that economic processes determine the entire social evolution of mankind. The economic organization of a society is its foundation, its "infrastructure". Culture in general and specifically the education system depend on it and constitute the "superstructure". It is the private property of the means of production which generates inequality and alienation.</a:t>
            </a:r>
            <a:r>
              <a:rPr lang="en-GB" smtClean="0"/>
              <a:t> </a:t>
            </a: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b="1" u="sng" smtClean="0"/>
              <a:t>Education for Marxism</a:t>
            </a:r>
            <a:endParaRPr lang="en-US" b="1" u="sng" smtClean="0"/>
          </a:p>
        </p:txBody>
      </p:sp>
      <p:sp>
        <p:nvSpPr>
          <p:cNvPr id="9219" name="Rectangle 3"/>
          <p:cNvSpPr>
            <a:spLocks noGrp="1" noChangeArrowheads="1"/>
          </p:cNvSpPr>
          <p:nvPr>
            <p:ph type="body" idx="1"/>
          </p:nvPr>
        </p:nvSpPr>
        <p:spPr/>
        <p:txBody>
          <a:bodyPr/>
          <a:lstStyle/>
          <a:p>
            <a:pPr algn="just" eaLnBrk="1" hangingPunct="1"/>
            <a:r>
              <a:rPr lang="en-GB" b="1" smtClean="0"/>
              <a:t>Marx considers Education to be part of the incorrect economic system, by being at its service. Capitalism creates a concentration of wealth that reduces those who sell their time to survive - the proletarians – to a state of alienation. For Marx, alienated labour does not fulfil the worker.</a:t>
            </a:r>
            <a:r>
              <a:rPr lang="pt-PT" smtClean="0"/>
              <a:t> </a:t>
            </a: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0242" name="Rectangle 4"/>
          <p:cNvSpPr>
            <a:spLocks noGrp="1" noChangeArrowheads="1"/>
          </p:cNvSpPr>
          <p:nvPr>
            <p:ph type="body" idx="1"/>
          </p:nvPr>
        </p:nvSpPr>
        <p:spPr>
          <a:xfrm>
            <a:off x="457200" y="476250"/>
            <a:ext cx="8229600" cy="5905500"/>
          </a:xfrm>
          <a:noFill/>
        </p:spPr>
        <p:txBody>
          <a:bodyPr/>
          <a:lstStyle/>
          <a:p>
            <a:pPr algn="just" eaLnBrk="1" hangingPunct="1">
              <a:lnSpc>
                <a:spcPct val="80000"/>
              </a:lnSpc>
            </a:pPr>
            <a:r>
              <a:rPr lang="en-GB" sz="2800" b="1" dirty="0" smtClean="0"/>
              <a:t>"One of the key points of the Manuscripts of 1844 is a radical critique of capitalist society centred on the analysis of alienation, whose causal framework is, according to Marx, socio-economic alienation. Marx also believes that private property of the means of production, inseparable from the phenomenon of alienation, is the root of the social and political rivalries which characterize the bourgeois society." </a:t>
            </a:r>
            <a:r>
              <a:rPr lang="en-US" sz="2800" b="1" dirty="0" smtClean="0"/>
              <a:t>[3] </a:t>
            </a:r>
            <a:endParaRPr lang="pt-PT" sz="2800" b="1" dirty="0" smtClean="0"/>
          </a:p>
          <a:p>
            <a:pPr algn="just" eaLnBrk="1" hangingPunct="1">
              <a:lnSpc>
                <a:spcPct val="80000"/>
              </a:lnSpc>
            </a:pPr>
            <a:endParaRPr lang="pt-PT" sz="2800" b="1" dirty="0" smtClean="0"/>
          </a:p>
          <a:p>
            <a:pPr algn="just" eaLnBrk="1" hangingPunct="1">
              <a:lnSpc>
                <a:spcPct val="80000"/>
              </a:lnSpc>
            </a:pPr>
            <a:r>
              <a:rPr lang="pt-PT" sz="2800" b="1" dirty="0" smtClean="0"/>
              <a:t>[3]SOUSA, Maria Carmelita Homem de, "Os Manuscritos de 1844 de Karl Marx", </a:t>
            </a:r>
            <a:r>
              <a:rPr lang="pt-PT" sz="2800" b="1" u="sng" dirty="0" smtClean="0"/>
              <a:t>Revista Portuguesa de Filosofia</a:t>
            </a:r>
            <a:r>
              <a:rPr lang="pt-PT" sz="2800" b="1" dirty="0" smtClean="0"/>
              <a:t>, Faculdade de Filosofia, Braga, Tomo XXXVI-2-1980, pp153-186. </a:t>
            </a:r>
            <a:r>
              <a:rPr lang="pt-PT" sz="1800" dirty="0" smtClean="0"/>
              <a:t>[Karl </a:t>
            </a:r>
            <a:r>
              <a:rPr lang="pt-PT" sz="1800" dirty="0" err="1" smtClean="0"/>
              <a:t>Marx's</a:t>
            </a:r>
            <a:r>
              <a:rPr lang="pt-PT" sz="1800" dirty="0" smtClean="0"/>
              <a:t> 1844 </a:t>
            </a:r>
            <a:r>
              <a:rPr lang="pt-PT" sz="1800" dirty="0" err="1" smtClean="0"/>
              <a:t>Manuscripts</a:t>
            </a:r>
            <a:r>
              <a:rPr lang="pt-PT" sz="1800" dirty="0" smtClean="0"/>
              <a:t>]</a:t>
            </a:r>
            <a:endParaRPr lang="en-US" sz="1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1957</Words>
  <Application>Microsoft Office PowerPoint</Application>
  <PresentationFormat>Apresentação no Ecrã (4:3)</PresentationFormat>
  <Paragraphs>61</Paragraphs>
  <Slides>26</Slides>
  <Notes>0</Notes>
  <HiddenSlides>0</HiddenSlides>
  <MMClips>0</MMClips>
  <ScaleCrop>false</ScaleCrop>
  <HeadingPairs>
    <vt:vector size="4" baseType="variant">
      <vt:variant>
        <vt:lpstr>Tema</vt:lpstr>
      </vt:variant>
      <vt:variant>
        <vt:i4>1</vt:i4>
      </vt:variant>
      <vt:variant>
        <vt:lpstr>Títulos dos diapositivos</vt:lpstr>
      </vt:variant>
      <vt:variant>
        <vt:i4>26</vt:i4>
      </vt:variant>
    </vt:vector>
  </HeadingPairs>
  <TitlesOfParts>
    <vt:vector size="27" baseType="lpstr">
      <vt:lpstr>Tema do Office</vt:lpstr>
      <vt:lpstr>Marx, Engels, Lenin: a view on Education </vt:lpstr>
      <vt:lpstr>Introduction </vt:lpstr>
      <vt:lpstr>Diapositivo 3</vt:lpstr>
      <vt:lpstr>Diapositivo 4</vt:lpstr>
      <vt:lpstr>Diapositivo 5</vt:lpstr>
      <vt:lpstr>Diapositivo 6</vt:lpstr>
      <vt:lpstr>Diapositivo 7</vt:lpstr>
      <vt:lpstr>Education for Marxism</vt:lpstr>
      <vt:lpstr>Diapositivo 9</vt:lpstr>
      <vt:lpstr>Furthermore, for Marx, </vt:lpstr>
      <vt:lpstr>Diapositivo 11</vt:lpstr>
      <vt:lpstr>Diapositivo 12</vt:lpstr>
      <vt:lpstr>Diapositivo 13</vt:lpstr>
      <vt:lpstr>Diapositivo 14</vt:lpstr>
      <vt:lpstr>Diapositivo 15</vt:lpstr>
      <vt:lpstr>Diapositivo 16</vt:lpstr>
      <vt:lpstr>Diapositivo 17</vt:lpstr>
      <vt:lpstr>In the 20th century, the French philosopher and politician from the Communist Party, Louis Althusser, would synthesize this Marxist approach to Education: </vt:lpstr>
      <vt:lpstr>Diapositivo 19</vt:lpstr>
      <vt:lpstr>Diapositivo 20</vt:lpstr>
      <vt:lpstr>Even so, </vt:lpstr>
      <vt:lpstr>Diapositivo 22</vt:lpstr>
      <vt:lpstr>Diapositivo 23</vt:lpstr>
      <vt:lpstr>Diapositivo 24</vt:lpstr>
      <vt:lpstr>Conclusion:</vt:lpstr>
      <vt:lpstr>Diapositivo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 Engels, Lenin: a view on education </dc:title>
  <dc:creator>Admin</dc:creator>
  <cp:lastModifiedBy>Admin</cp:lastModifiedBy>
  <cp:revision>21</cp:revision>
  <dcterms:created xsi:type="dcterms:W3CDTF">2018-11-07T16:35:17Z</dcterms:created>
  <dcterms:modified xsi:type="dcterms:W3CDTF">2018-11-07T18:45:52Z</dcterms:modified>
</cp:coreProperties>
</file>